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5"/>
  </p:notesMasterIdLst>
  <p:sldIdLst>
    <p:sldId id="25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歡迎使用" id="{E75E278A-FF0E-49A4-B170-79828D63BBAD}">
          <p14:sldIdLst>
            <p14:sldId id="256"/>
            <p14:sldId id="267"/>
            <p14:sldId id="257"/>
          </p14:sldIdLst>
        </p14:section>
        <p14:section name="未命名的章節" id="{93B4BFBC-09BA-4056-9593-66D6CCF08C77}">
          <p14:sldIdLst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280" autoAdjust="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EC13577B-6902-467D-A26C-08A0DD5E4E03}" type="datetimeFigureOut">
              <a:t>2021/5/13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DF61EA0F-A667-4B49-8422-0062BC55E249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zh-TW" smtClean="0"/>
              <a:t>1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 latinLnBrk="0">
              <a:defRPr lang="zh-TW" sz="54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 latinLnBrk="0">
              <a:lnSpc>
                <a:spcPct val="150000"/>
              </a:lnSpc>
              <a:spcBef>
                <a:spcPts val="600"/>
              </a:spcBef>
              <a:buNone/>
              <a:defRPr lang="zh-TW" sz="2800">
                <a:solidFill>
                  <a:srgbClr val="D24726"/>
                </a:solidFill>
                <a:latin typeface="+mj-lt"/>
              </a:defRPr>
            </a:lvl1pPr>
            <a:lvl2pPr marL="457200" indent="0" algn="ctr" latinLnBrk="0">
              <a:buNone/>
              <a:defRPr lang="zh-TW" sz="2000"/>
            </a:lvl2pPr>
            <a:lvl3pPr marL="914400" indent="0" algn="ctr" latinLnBrk="0">
              <a:buNone/>
              <a:defRPr lang="zh-TW" sz="1800"/>
            </a:lvl3pPr>
            <a:lvl4pPr marL="1371600" indent="0" algn="ctr" latinLnBrk="0">
              <a:buNone/>
              <a:defRPr lang="zh-TW" sz="1600"/>
            </a:lvl4pPr>
            <a:lvl5pPr marL="1828800" indent="0" algn="ctr" latinLnBrk="0">
              <a:buNone/>
              <a:defRPr lang="zh-TW" sz="1600"/>
            </a:lvl5pPr>
            <a:lvl6pPr marL="2286000" indent="0" algn="ctr" latinLnBrk="0">
              <a:buNone/>
              <a:defRPr lang="zh-TW" sz="1600"/>
            </a:lvl6pPr>
            <a:lvl7pPr marL="2743200" indent="0" algn="ctr" latinLnBrk="0">
              <a:buNone/>
              <a:defRPr lang="zh-TW" sz="1600"/>
            </a:lvl7pPr>
            <a:lvl8pPr marL="3200400" indent="0" algn="ctr" latinLnBrk="0">
              <a:buNone/>
              <a:defRPr lang="zh-TW" sz="1600"/>
            </a:lvl8pPr>
            <a:lvl9pPr marL="3657600" indent="0" algn="ctr" latinLnBrk="0">
              <a:buNone/>
              <a:defRPr lang="zh-TW"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 latinLnBrk="0">
              <a:lnSpc>
                <a:spcPct val="150000"/>
              </a:lnSpc>
              <a:spcAft>
                <a:spcPts val="1200"/>
              </a:spcAft>
              <a:buNone/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lnSpc>
                <a:spcPct val="150000"/>
              </a:lnSpc>
              <a:spcAft>
                <a:spcPts val="1200"/>
              </a:spcAft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lnSpc>
                <a:spcPct val="150000"/>
              </a:lnSpc>
              <a:spcAft>
                <a:spcPts val="1200"/>
              </a:spcAft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lnSpc>
                <a:spcPct val="150000"/>
              </a:lnSpc>
              <a:spcAft>
                <a:spcPts val="1200"/>
              </a:spcAft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lnSpc>
                <a:spcPct val="150000"/>
              </a:lnSpc>
              <a:spcAft>
                <a:spcPts val="1200"/>
              </a:spcAft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 latinLnBrk="0">
              <a:defRPr lang="zh-TW" sz="4800">
                <a:solidFill>
                  <a:srgbClr val="D24726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50000"/>
              </a:lnSpc>
              <a:buNone/>
              <a:defRPr lang="zh-TW" sz="2800">
                <a:solidFill>
                  <a:schemeClr val="bg1"/>
                </a:solidFill>
                <a:latin typeface="+mj-lt"/>
              </a:defRPr>
            </a:lvl1pPr>
            <a:lvl2pPr marL="457200" indent="0" latinLnBrk="0">
              <a:buNone/>
              <a:defRPr lang="zh-TW" sz="2000"/>
            </a:lvl2pPr>
            <a:lvl3pPr marL="914400" indent="0" latinLnBrk="0">
              <a:buNone/>
              <a:defRPr lang="zh-TW" sz="1800"/>
            </a:lvl3pPr>
            <a:lvl4pPr marL="1371600" indent="0" latinLnBrk="0">
              <a:buNone/>
              <a:defRPr lang="zh-TW" sz="1600"/>
            </a:lvl4pPr>
            <a:lvl5pPr marL="1828800" indent="0" latinLnBrk="0">
              <a:buNone/>
              <a:defRPr lang="zh-TW" sz="1600"/>
            </a:lvl5pPr>
            <a:lvl6pPr marL="2286000" indent="0" latinLnBrk="0">
              <a:buNone/>
              <a:defRPr lang="zh-TW" sz="1600"/>
            </a:lvl6pPr>
            <a:lvl7pPr marL="2743200" indent="0" latinLnBrk="0">
              <a:buNone/>
              <a:defRPr lang="zh-TW" sz="1600"/>
            </a:lvl7pPr>
            <a:lvl8pPr marL="3200400" indent="0" latinLnBrk="0">
              <a:buNone/>
              <a:defRPr lang="zh-TW" sz="1600"/>
            </a:lvl8pPr>
            <a:lvl9pPr marL="3657600" indent="0" latinLnBrk="0">
              <a:buNone/>
              <a:defRPr lang="zh-TW"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9" name="矩形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 latinLnBrk="0">
              <a:buNone/>
              <a:defRPr lang="zh-TW" sz="24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 latinLnBrk="0">
              <a:buNone/>
              <a:defRPr lang="zh-TW" sz="24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11" name="矩形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lang="zh-TW"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lang="zh-TW"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 latinLnBrk="0">
              <a:buNone/>
              <a:defRPr lang="zh-TW" sz="3200"/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t>2021/5/13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lang="zh-TW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vid.tku.edu.tw/msteams.asp" TargetMode="External"/><Relationship Id="rId2" Type="http://schemas.openxmlformats.org/officeDocument/2006/relationships/hyperlink" Target="https://www.youtube.com/playlist?list=PLgaZX9bZkpNgF4oH4g8dFbUvyKmYJngUe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yzu.edu.tw/nCoV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ccenter@live.uch.edu.tw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dm.cc.uch.edu.tw/ftp/Microsoft_Teams/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72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Microsoft Teams</a:t>
            </a:r>
            <a:endParaRPr lang="zh-TW" sz="72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同步遠距教學平台使用簡介</a:t>
            </a:r>
            <a:endParaRPr 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課程中的功能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172200" y="1844286"/>
            <a:ext cx="5181600" cy="4351338"/>
          </a:xfrm>
        </p:spPr>
        <p:txBody>
          <a:bodyPr>
            <a:normAutofit/>
          </a:bodyPr>
          <a:lstStyle/>
          <a:p>
            <a:r>
              <a:rPr lang="zh-TW" altLang="en-US" sz="2400" b="1" dirty="0" smtClean="0">
                <a:solidFill>
                  <a:srgbClr val="FF0000"/>
                </a:solidFill>
              </a:rPr>
              <a:t>錄製課程</a:t>
            </a:r>
            <a:endParaRPr lang="en-US" altLang="zh-TW" sz="2400" b="1" dirty="0" smtClean="0">
              <a:solidFill>
                <a:srgbClr val="FF0000"/>
              </a:solidFill>
            </a:endParaRPr>
          </a:p>
          <a:p>
            <a:r>
              <a:rPr lang="zh-TW" altLang="en-US" sz="2400" dirty="0" smtClean="0"/>
              <a:t>顯示參與的師生</a:t>
            </a:r>
            <a:endParaRPr lang="en-US" altLang="zh-TW" sz="2400" dirty="0" smtClean="0"/>
          </a:p>
          <a:p>
            <a:r>
              <a:rPr lang="zh-TW" altLang="en-US" sz="2400" dirty="0" smtClean="0"/>
              <a:t>開關攝影機</a:t>
            </a:r>
            <a:endParaRPr lang="en-US" altLang="zh-TW" sz="2400" dirty="0" smtClean="0"/>
          </a:p>
          <a:p>
            <a:r>
              <a:rPr lang="zh-TW" altLang="en-US" sz="2400" dirty="0" smtClean="0"/>
              <a:t>開關麥克風</a:t>
            </a:r>
            <a:endParaRPr lang="en-US" altLang="zh-TW" sz="2400" dirty="0" smtClean="0"/>
          </a:p>
          <a:p>
            <a:r>
              <a:rPr lang="zh-TW" altLang="en-US" sz="2400" b="1" dirty="0" smtClean="0">
                <a:solidFill>
                  <a:srgbClr val="FF0000"/>
                </a:solidFill>
              </a:rPr>
              <a:t>分享桌面，分享開啟的程式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(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簡報、影片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)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，分享上傳至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Teams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的簡報檔</a:t>
            </a:r>
            <a:endParaRPr lang="en-US" altLang="zh-TW" sz="2400" b="1" dirty="0" smtClean="0">
              <a:solidFill>
                <a:srgbClr val="FF0000"/>
              </a:solidFill>
            </a:endParaRPr>
          </a:p>
          <a:p>
            <a:r>
              <a:rPr lang="zh-TW" altLang="en-US" sz="2400" dirty="0" smtClean="0"/>
              <a:t>模糊背景</a:t>
            </a:r>
            <a:endParaRPr lang="en-US" altLang="zh-TW" sz="2400" dirty="0" smtClean="0"/>
          </a:p>
          <a:p>
            <a:r>
              <a:rPr lang="zh-TW" altLang="en-US" sz="2400" dirty="0" smtClean="0"/>
              <a:t>線上白板</a:t>
            </a:r>
            <a:endParaRPr lang="en-US" altLang="zh-TW" sz="2400" dirty="0" smtClean="0"/>
          </a:p>
          <a:p>
            <a:r>
              <a:rPr lang="zh-TW" altLang="en-US" sz="2400" dirty="0" smtClean="0"/>
              <a:t>即時文字交談</a:t>
            </a:r>
            <a:endParaRPr lang="en-US" altLang="zh-TW" sz="2400" dirty="0" smtClean="0"/>
          </a:p>
          <a:p>
            <a:r>
              <a:rPr lang="zh-TW" altLang="en-US" sz="2400" b="1" dirty="0" smtClean="0">
                <a:solidFill>
                  <a:srgbClr val="FF0000"/>
                </a:solidFill>
              </a:rPr>
              <a:t>結束課程</a:t>
            </a:r>
            <a:endParaRPr lang="en-US" altLang="zh-TW" sz="24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493964"/>
              </p:ext>
            </p:extLst>
          </p:nvPr>
        </p:nvGraphicFramePr>
        <p:xfrm>
          <a:off x="676179" y="1844286"/>
          <a:ext cx="49053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r:id="rId3" imgW="4905720" imgH="3991320" progId="">
                  <p:embed/>
                </p:oleObj>
              </mc:Choice>
              <mc:Fallback>
                <p:oleObj r:id="rId3" imgW="4905720" imgH="399132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6179" y="1844286"/>
                        <a:ext cx="4905375" cy="399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027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課後功能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8119189" cy="4351338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錄製的課程存在</a:t>
            </a:r>
            <a:r>
              <a:rPr lang="en-US" altLang="zh-TW" sz="3200" dirty="0" smtClean="0"/>
              <a:t>Microsoft Stream</a:t>
            </a:r>
          </a:p>
          <a:p>
            <a:r>
              <a:rPr lang="zh-TW" altLang="en-US" sz="3200" dirty="0" smtClean="0"/>
              <a:t>作業</a:t>
            </a:r>
            <a:endParaRPr lang="en-US" altLang="zh-TW" sz="3200" dirty="0" smtClean="0"/>
          </a:p>
          <a:p>
            <a:r>
              <a:rPr lang="zh-TW" altLang="en-US" sz="3200" dirty="0" smtClean="0"/>
              <a:t>測驗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3976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853057" cy="4351338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燕秋老師教學</a:t>
            </a:r>
            <a:r>
              <a:rPr lang="zh-TW" altLang="en-US" sz="2400" dirty="0" smtClean="0"/>
              <a:t>頻道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400" dirty="0" err="1" smtClean="0"/>
              <a:t>Youtube</a:t>
            </a:r>
            <a:r>
              <a:rPr lang="zh-TW" altLang="en-US" sz="2400" dirty="0" smtClean="0"/>
              <a:t>及</a:t>
            </a:r>
            <a:r>
              <a:rPr lang="en-US" altLang="zh-TW" sz="2400" dirty="0" smtClean="0"/>
              <a:t>Facebook</a:t>
            </a:r>
            <a:r>
              <a:rPr lang="zh-TW" altLang="en-US" sz="2400" dirty="0" smtClean="0"/>
              <a:t>搜尋</a:t>
            </a:r>
            <a:r>
              <a:rPr lang="zh-TW" altLang="en-US" sz="24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en-US" altLang="zh-TW" sz="2400" dirty="0" err="1" smtClean="0"/>
              <a:t>hyonith</a:t>
            </a:r>
            <a:r>
              <a:rPr lang="zh-TW" altLang="en-US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 」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400" dirty="0" smtClean="0">
                <a:hlinkClick r:id="rId2"/>
              </a:rPr>
              <a:t>https</a:t>
            </a:r>
            <a:r>
              <a:rPr lang="en-US" altLang="zh-TW" sz="2400" dirty="0">
                <a:hlinkClick r:id="rId2"/>
              </a:rPr>
              <a:t>://www.youtube.com/playlist?list=PLgaZX9bZkpNgF4oH4g8dFbUvyKmYJngUe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endParaRPr lang="en-US" altLang="zh-TW" sz="2400" dirty="0" smtClean="0"/>
          </a:p>
          <a:p>
            <a:r>
              <a:rPr lang="zh-TW" altLang="en-US" sz="2400" dirty="0" smtClean="0"/>
              <a:t>淡江大學</a:t>
            </a:r>
            <a:r>
              <a:rPr lang="en-US" altLang="zh-TW" sz="2400" dirty="0"/>
              <a:t>MS Teams</a:t>
            </a:r>
            <a:r>
              <a:rPr lang="zh-TW" altLang="en-US" sz="2400" dirty="0"/>
              <a:t>安心就學遠端同步學習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400" dirty="0">
                <a:hlinkClick r:id="rId3"/>
              </a:rPr>
              <a:t>http://covid.tku.edu.tw/msteams.asp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endParaRPr lang="en-US" altLang="zh-TW" sz="2400" dirty="0" smtClean="0"/>
          </a:p>
          <a:p>
            <a:r>
              <a:rPr lang="zh-TW" altLang="en-US" sz="2400" dirty="0" smtClean="0"/>
              <a:t>元智大學</a:t>
            </a:r>
            <a:r>
              <a:rPr lang="en-US" altLang="zh-TW" sz="2400" dirty="0" err="1"/>
              <a:t>Microsot</a:t>
            </a:r>
            <a:r>
              <a:rPr lang="en-US" altLang="zh-TW" sz="2400" dirty="0"/>
              <a:t> Teams </a:t>
            </a:r>
            <a:r>
              <a:rPr lang="zh-TW" altLang="en-US" sz="2400" dirty="0"/>
              <a:t>遠距教學操作簡易說明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400" dirty="0" smtClean="0">
                <a:hlinkClick r:id="rId4"/>
              </a:rPr>
              <a:t>https://www.yzu.edu.tw/nCoV/#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2592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課前準備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838200" y="2021568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微軟帳號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endParaRPr lang="en-US" altLang="zh-TW" sz="3200" dirty="0" smtClean="0"/>
          </a:p>
          <a:p>
            <a:r>
              <a:rPr lang="zh-TW" altLang="en-US" sz="3200" dirty="0" smtClean="0"/>
              <a:t>安裝</a:t>
            </a:r>
            <a:r>
              <a:rPr lang="en-US" altLang="zh-TW" sz="3200" dirty="0" smtClean="0"/>
              <a:t>Microsoft Teams</a:t>
            </a:r>
            <a:r>
              <a:rPr lang="zh-TW" altLang="en-US" sz="3200" dirty="0" smtClean="0"/>
              <a:t>的電腦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endParaRPr lang="en-US" altLang="zh-TW" sz="3200" dirty="0" smtClean="0"/>
          </a:p>
          <a:p>
            <a:r>
              <a:rPr lang="zh-TW" altLang="en-US" sz="3200" dirty="0" smtClean="0"/>
              <a:t>攝影機</a:t>
            </a:r>
            <a:r>
              <a:rPr lang="en-US" altLang="zh-TW" sz="3200" dirty="0" smtClean="0"/>
              <a:t>(</a:t>
            </a:r>
            <a:r>
              <a:rPr lang="en-US" altLang="zh-TW" sz="3200" dirty="0" err="1" smtClean="0"/>
              <a:t>WebCam</a:t>
            </a:r>
            <a:r>
              <a:rPr lang="en-US" altLang="zh-TW" sz="3200" dirty="0" smtClean="0"/>
              <a:t>)</a:t>
            </a:r>
            <a:r>
              <a:rPr lang="zh-TW" altLang="en-US" sz="3200" dirty="0" smtClean="0"/>
              <a:t>及麥克風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endParaRPr lang="en-US" altLang="zh-TW" sz="3200" dirty="0" smtClean="0"/>
          </a:p>
          <a:p>
            <a:r>
              <a:rPr lang="zh-TW" altLang="en-US" sz="3200" dirty="0" smtClean="0"/>
              <a:t>上課教材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簡報檔，影片，網頁，程式皆可</a:t>
            </a:r>
            <a:r>
              <a:rPr lang="en-US" altLang="zh-TW" sz="3200" dirty="0" smtClean="0"/>
              <a:t>)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80658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微軟帳號及密碼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77408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 smtClean="0"/>
              <a:t>電算中心已預先建置全校教職員生帳號，但未</a:t>
            </a:r>
            <a:r>
              <a:rPr lang="zh-TW" altLang="en-US" sz="2000" dirty="0"/>
              <a:t>包含兼任</a:t>
            </a:r>
            <a:r>
              <a:rPr lang="zh-TW" altLang="en-US" sz="2000" dirty="0" smtClean="0"/>
              <a:t>老師。</a:t>
            </a:r>
            <a:endParaRPr lang="en-US" altLang="zh-TW" sz="2000" dirty="0" smtClean="0"/>
          </a:p>
          <a:p>
            <a:pPr>
              <a:lnSpc>
                <a:spcPct val="150000"/>
              </a:lnSpc>
            </a:pPr>
            <a:r>
              <a:rPr lang="zh-TW" altLang="en-US" sz="2000" dirty="0" smtClean="0"/>
              <a:t>如有帳號密碼問題，請洽電算中心林明田先生。</a:t>
            </a:r>
            <a:endParaRPr lang="en-US" altLang="zh-TW" sz="2000" dirty="0" smtClean="0"/>
          </a:p>
          <a:p>
            <a:pPr>
              <a:lnSpc>
                <a:spcPct val="150000"/>
              </a:lnSpc>
            </a:pPr>
            <a:r>
              <a:rPr lang="zh-TW" altLang="en-US" sz="2000" dirty="0" smtClean="0"/>
              <a:t>為保障您的帳號安全，如未在第一次登入時要求修改</a:t>
            </a:r>
            <a:r>
              <a:rPr lang="zh-TW" altLang="en-US" sz="2000" dirty="0"/>
              <a:t>預設</a:t>
            </a:r>
            <a:r>
              <a:rPr lang="zh-TW" altLang="en-US" sz="2000" dirty="0" smtClean="0"/>
              <a:t>密碼，建議自行至</a:t>
            </a:r>
            <a:r>
              <a:rPr lang="en-US" altLang="zh-TW" sz="2000" dirty="0" smtClean="0"/>
              <a:t>Office 365</a:t>
            </a:r>
            <a:r>
              <a:rPr lang="zh-TW" altLang="en-US" sz="2000" dirty="0" smtClean="0"/>
              <a:t>平台修改。</a:t>
            </a:r>
            <a:endParaRPr lang="en-US" altLang="zh-TW" sz="2000" dirty="0" smtClean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6148872" y="1825624"/>
            <a:ext cx="5430417" cy="46311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/>
              <a:t>帳號格式：</a:t>
            </a:r>
            <a:r>
              <a:rPr lang="zh-TW" altLang="en-US" b="1" dirty="0">
                <a:solidFill>
                  <a:srgbClr val="FF0000"/>
                </a:solidFill>
              </a:rPr>
              <a:t>學校帳號或學號＠</a:t>
            </a:r>
            <a:r>
              <a:rPr lang="en-US" altLang="zh-TW" b="1" dirty="0">
                <a:solidFill>
                  <a:srgbClr val="FF0000"/>
                </a:solidFill>
              </a:rPr>
              <a:t>live.uch.edu.tw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例如：</a:t>
            </a:r>
            <a:r>
              <a:rPr lang="en-US" altLang="zh-TW" dirty="0">
                <a:hlinkClick r:id="rId2"/>
              </a:rPr>
              <a:t>ccenter@live.uch.edu.tw</a:t>
            </a:r>
            <a:endParaRPr lang="en-US" altLang="zh-TW" dirty="0"/>
          </a:p>
          <a:p>
            <a:pPr>
              <a:lnSpc>
                <a:spcPct val="150000"/>
              </a:lnSpc>
            </a:pP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預設</a:t>
            </a:r>
            <a:r>
              <a:rPr lang="zh-TW" altLang="en-US" dirty="0"/>
              <a:t>密碼：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教職員：</a:t>
            </a:r>
            <a:r>
              <a:rPr lang="zh-TW" altLang="en-US" b="1" dirty="0">
                <a:solidFill>
                  <a:srgbClr val="FF0000"/>
                </a:solidFill>
              </a:rPr>
              <a:t>帳號前三</a:t>
            </a:r>
            <a:r>
              <a:rPr lang="zh-TW" altLang="en-US" b="1" dirty="0" smtClean="0">
                <a:solidFill>
                  <a:srgbClr val="FF0000"/>
                </a:solidFill>
              </a:rPr>
              <a:t>碼＋身份證</a:t>
            </a:r>
            <a:r>
              <a:rPr lang="zh-TW" altLang="en-US" b="1" dirty="0">
                <a:solidFill>
                  <a:srgbClr val="FF0000"/>
                </a:solidFill>
              </a:rPr>
              <a:t>號後五</a:t>
            </a:r>
            <a:r>
              <a:rPr lang="zh-TW" altLang="en-US" b="1" dirty="0" smtClean="0">
                <a:solidFill>
                  <a:srgbClr val="FF0000"/>
                </a:solidFill>
              </a:rPr>
              <a:t>碼＋驚嘆號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例如</a:t>
            </a:r>
            <a:r>
              <a:rPr lang="zh-TW" altLang="en-US" dirty="0" smtClean="0"/>
              <a:t>：ｃｃｅ１２３４５！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學生：身份證</a:t>
            </a:r>
            <a:r>
              <a:rPr lang="zh-TW" altLang="en-US" dirty="0" smtClean="0"/>
              <a:t>字號＋驚嘆號</a:t>
            </a:r>
            <a:r>
              <a:rPr lang="zh-TW" altLang="en-US" dirty="0"/>
              <a:t>，英文字大寫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例如：Ａ１２３４５６７８９</a:t>
            </a:r>
            <a:r>
              <a:rPr lang="zh-TW" altLang="en-US" dirty="0" smtClean="0"/>
              <a:t>！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外籍生：居留證</a:t>
            </a:r>
            <a:r>
              <a:rPr lang="zh-TW" altLang="en-US" dirty="0" smtClean="0"/>
              <a:t>號＋驚嘆號</a:t>
            </a:r>
            <a:r>
              <a:rPr lang="zh-TW" altLang="en-US" dirty="0"/>
              <a:t>，英文字大寫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例如：ＡＡ１２３４５６７８</a:t>
            </a:r>
            <a:r>
              <a:rPr lang="zh-TW" altLang="en-US" dirty="0" smtClean="0"/>
              <a:t>！</a:t>
            </a:r>
            <a:endParaRPr lang="en-US" altLang="zh-TW" dirty="0"/>
          </a:p>
          <a:p>
            <a:pPr>
              <a:lnSpc>
                <a:spcPct val="150000"/>
              </a:lnSpc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15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登入</a:t>
            </a:r>
            <a:r>
              <a:rPr lang="en-US" altLang="zh-TW" dirty="0" smtClean="0"/>
              <a:t>Teams</a:t>
            </a:r>
            <a:r>
              <a:rPr lang="zh-TW" altLang="en-US" dirty="0" smtClean="0"/>
              <a:t>平台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61052" y="1862948"/>
            <a:ext cx="10392747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 smtClean="0"/>
              <a:t>在</a:t>
            </a:r>
            <a:r>
              <a:rPr lang="en-US" altLang="zh-TW" sz="2400" dirty="0" smtClean="0"/>
              <a:t>PC</a:t>
            </a:r>
            <a:r>
              <a:rPr lang="zh-TW" altLang="en-US" sz="2400" dirty="0" smtClean="0"/>
              <a:t>上可由</a:t>
            </a:r>
            <a:r>
              <a:rPr lang="en-US" altLang="zh-TW" sz="2400" dirty="0" smtClean="0"/>
              <a:t>Web</a:t>
            </a:r>
            <a:r>
              <a:rPr lang="zh-TW" altLang="en-US" sz="2400" dirty="0" smtClean="0"/>
              <a:t>及安裝程式兩種方式連線</a:t>
            </a:r>
            <a:r>
              <a:rPr lang="en-US" altLang="zh-TW" sz="2400" dirty="0" smtClean="0"/>
              <a:t>Teams</a:t>
            </a:r>
            <a:r>
              <a:rPr lang="zh-TW" altLang="en-US" sz="2400" dirty="0" smtClean="0"/>
              <a:t>平台，建議可用安裝程式於連線時較為穩定。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en-US" altLang="zh-TW" sz="2400" dirty="0"/>
              <a:t>WEB</a:t>
            </a:r>
            <a:r>
              <a:rPr lang="zh-TW" altLang="en-US" sz="2400" dirty="0"/>
              <a:t>方式：</a:t>
            </a:r>
            <a:r>
              <a:rPr lang="en-US" altLang="zh-TW" sz="2400" dirty="0"/>
              <a:t/>
            </a:r>
            <a:br>
              <a:rPr lang="en-US" altLang="zh-TW" sz="2400" dirty="0"/>
            </a:br>
            <a:r>
              <a:rPr lang="zh-TW" altLang="en-US" sz="2400" dirty="0" smtClean="0"/>
              <a:t>開啟微軟</a:t>
            </a:r>
            <a:r>
              <a:rPr lang="en-US" altLang="zh-TW" sz="2400" dirty="0" smtClean="0"/>
              <a:t>Office 365</a:t>
            </a:r>
            <a:r>
              <a:rPr lang="zh-TW" altLang="en-US" sz="2400" dirty="0" smtClean="0"/>
              <a:t>網址</a:t>
            </a:r>
            <a:r>
              <a:rPr lang="en-US" altLang="zh-TW" sz="2400" dirty="0" smtClean="0"/>
              <a:t> </a:t>
            </a:r>
            <a:r>
              <a:rPr lang="en-US" altLang="zh-TW" sz="2400" dirty="0"/>
              <a:t>www.office.com</a:t>
            </a:r>
            <a:r>
              <a:rPr lang="zh-TW" altLang="en-US" sz="2400" dirty="0"/>
              <a:t>，登入後找到</a:t>
            </a:r>
            <a:r>
              <a:rPr lang="en-US" altLang="zh-TW" sz="2400" dirty="0"/>
              <a:t>Teams</a:t>
            </a:r>
            <a:r>
              <a:rPr lang="zh-TW" altLang="en-US" sz="2400" dirty="0"/>
              <a:t>應用程式圖示，即可開啟</a:t>
            </a:r>
            <a:r>
              <a:rPr lang="en-US" altLang="zh-TW" sz="2400" dirty="0"/>
              <a:t>Teams</a:t>
            </a:r>
            <a:r>
              <a:rPr lang="zh-TW" altLang="en-US" sz="2400" dirty="0"/>
              <a:t>平台。</a:t>
            </a:r>
            <a:r>
              <a:rPr lang="en-US" altLang="zh-TW" sz="2400" dirty="0"/>
              <a:t/>
            </a:r>
            <a:br>
              <a:rPr lang="en-US" altLang="zh-TW" sz="2400" dirty="0"/>
            </a:br>
            <a:endParaRPr lang="en-US" altLang="zh-TW" sz="2400" dirty="0" smtClean="0"/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106395"/>
              </p:ext>
            </p:extLst>
          </p:nvPr>
        </p:nvGraphicFramePr>
        <p:xfrm>
          <a:off x="10093520" y="4953016"/>
          <a:ext cx="11303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r:id="rId3" imgW="1130040" imgH="1142640" progId="">
                  <p:embed/>
                </p:oleObj>
              </mc:Choice>
              <mc:Fallback>
                <p:oleObj r:id="rId3" imgW="1130040" imgH="114264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93520" y="4953016"/>
                        <a:ext cx="1130300" cy="11430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683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登入</a:t>
            </a:r>
            <a:r>
              <a:rPr lang="en-US" altLang="zh-TW" dirty="0"/>
              <a:t>Teams</a:t>
            </a:r>
            <a:r>
              <a:rPr lang="zh-TW" altLang="en-US" dirty="0" smtClean="0"/>
              <a:t>平台</a:t>
            </a:r>
            <a:r>
              <a:rPr lang="en-US" altLang="zh-TW" dirty="0" smtClean="0"/>
              <a:t>(</a:t>
            </a:r>
            <a:r>
              <a:rPr lang="zh-TW" altLang="en-US" dirty="0" smtClean="0"/>
              <a:t>使用安裝程式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sz="half" idx="1"/>
          </p:nvPr>
        </p:nvSpPr>
        <p:spPr>
          <a:xfrm>
            <a:off x="838199" y="1642188"/>
            <a:ext cx="6794242" cy="483325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 smtClean="0"/>
              <a:t>至健行</a:t>
            </a:r>
            <a:r>
              <a:rPr lang="en-US" altLang="zh-TW" sz="2000" dirty="0" smtClean="0"/>
              <a:t>FTP</a:t>
            </a:r>
            <a:r>
              <a:rPr lang="zh-TW" altLang="en-US" sz="2000" dirty="0" smtClean="0"/>
              <a:t>的</a:t>
            </a:r>
            <a:r>
              <a:rPr lang="en-US" altLang="zh-TW" sz="2000" dirty="0" err="1" smtClean="0"/>
              <a:t>Microsoft_Teams</a:t>
            </a:r>
            <a:r>
              <a:rPr lang="zh-TW" altLang="en-US" sz="2000" dirty="0" smtClean="0"/>
              <a:t>目錄內下載安裝。</a:t>
            </a:r>
            <a:r>
              <a:rPr lang="en-US" altLang="zh-TW" sz="2000" dirty="0"/>
              <a:t/>
            </a:r>
            <a:br>
              <a:rPr lang="en-US" altLang="zh-TW" sz="2000" dirty="0"/>
            </a:br>
            <a:r>
              <a:rPr lang="en-US" altLang="zh-TW" sz="2000" dirty="0" smtClean="0">
                <a:hlinkClick r:id="rId3"/>
              </a:rPr>
              <a:t>http</a:t>
            </a:r>
            <a:r>
              <a:rPr lang="en-US" altLang="zh-TW" sz="2000" dirty="0">
                <a:hlinkClick r:id="rId3"/>
              </a:rPr>
              <a:t>://adm.cc.uch.edu.tw/ftp/Microsoft_Teams</a:t>
            </a:r>
            <a:r>
              <a:rPr lang="en-US" altLang="zh-TW" sz="2000" dirty="0" smtClean="0">
                <a:hlinkClick r:id="rId3"/>
              </a:rPr>
              <a:t>/</a:t>
            </a: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endParaRPr lang="en-US" altLang="zh-TW" sz="2000" dirty="0" smtClean="0"/>
          </a:p>
          <a:p>
            <a:pPr>
              <a:lnSpc>
                <a:spcPct val="150000"/>
              </a:lnSpc>
            </a:pPr>
            <a:endParaRPr lang="en-US" altLang="zh-TW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endParaRPr lang="en-US" altLang="zh-TW" sz="2000" dirty="0" smtClean="0"/>
          </a:p>
          <a:p>
            <a:pPr>
              <a:lnSpc>
                <a:spcPct val="150000"/>
              </a:lnSpc>
            </a:pPr>
            <a:r>
              <a:rPr lang="zh-TW" altLang="en-US" sz="2000" dirty="0" smtClean="0"/>
              <a:t>或是於</a:t>
            </a:r>
            <a:r>
              <a:rPr lang="en-US" altLang="zh-TW" sz="2000" dirty="0" smtClean="0"/>
              <a:t>Google</a:t>
            </a:r>
            <a:r>
              <a:rPr lang="zh-TW" altLang="en-US" sz="2000" dirty="0" smtClean="0"/>
              <a:t>搜尋</a:t>
            </a:r>
            <a:r>
              <a:rPr lang="zh-TW" altLang="en-US" sz="20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en-US" altLang="zh-TW" sz="2000" dirty="0" smtClean="0"/>
              <a:t>Microsoft Teams</a:t>
            </a:r>
            <a:r>
              <a:rPr lang="zh-TW" altLang="en-US" sz="20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2000" dirty="0" smtClean="0"/>
              <a:t>，進入官方網頁後，找到</a:t>
            </a:r>
            <a:r>
              <a:rPr lang="zh-TW" altLang="en-US" sz="2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2000" dirty="0" smtClean="0"/>
              <a:t>下載</a:t>
            </a:r>
            <a:r>
              <a:rPr lang="en-US" altLang="zh-TW" sz="2000" dirty="0" smtClean="0"/>
              <a:t>Teams</a:t>
            </a:r>
            <a:r>
              <a:rPr lang="zh-TW" altLang="en-US" sz="2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2000" dirty="0"/>
              <a:t>的選項，</a:t>
            </a:r>
            <a:r>
              <a:rPr lang="zh-TW" altLang="en-US" sz="2000" dirty="0" smtClean="0"/>
              <a:t>選擇</a:t>
            </a:r>
            <a:r>
              <a:rPr lang="zh-TW" altLang="en-US" sz="2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2000" dirty="0" smtClean="0"/>
              <a:t>下載</a:t>
            </a:r>
            <a:r>
              <a:rPr lang="zh-TW" altLang="en-US" sz="2000" dirty="0"/>
              <a:t>電腦版 </a:t>
            </a:r>
            <a:r>
              <a:rPr lang="en-US" altLang="zh-TW" sz="2000" dirty="0" smtClean="0"/>
              <a:t>Teams</a:t>
            </a:r>
            <a:r>
              <a:rPr lang="zh-TW" altLang="en-US" sz="20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2000" dirty="0" smtClean="0"/>
              <a:t>，再執行安裝即可。</a:t>
            </a:r>
            <a:endParaRPr lang="zh-TW" altLang="en-US" sz="20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218080"/>
              </p:ext>
            </p:extLst>
          </p:nvPr>
        </p:nvGraphicFramePr>
        <p:xfrm>
          <a:off x="7846622" y="1736207"/>
          <a:ext cx="4003743" cy="461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r:id="rId4" imgW="9015840" imgH="10399680" progId="">
                  <p:embed/>
                </p:oleObj>
              </mc:Choice>
              <mc:Fallback>
                <p:oleObj r:id="rId4" imgW="9015840" imgH="1039968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46622" y="1736207"/>
                        <a:ext cx="4003743" cy="4618038"/>
                      </a:xfrm>
                      <a:prstGeom prst="rect">
                        <a:avLst/>
                      </a:prstGeom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圖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5085" y="2588725"/>
            <a:ext cx="3060343" cy="214818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67958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947058"/>
          </a:xfrm>
        </p:spPr>
        <p:txBody>
          <a:bodyPr/>
          <a:lstStyle/>
          <a:p>
            <a:r>
              <a:rPr lang="zh-TW" altLang="en-US" dirty="0" smtClean="0"/>
              <a:t>操作介面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805" y="1066606"/>
            <a:ext cx="9563100" cy="565785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7" name="矩形 6"/>
          <p:cNvSpPr/>
          <p:nvPr/>
        </p:nvSpPr>
        <p:spPr>
          <a:xfrm>
            <a:off x="1450818" y="2533260"/>
            <a:ext cx="998376" cy="66247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9245861" y="1534887"/>
            <a:ext cx="1782147" cy="5505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右箭號圖說文字 8"/>
          <p:cNvSpPr/>
          <p:nvPr/>
        </p:nvSpPr>
        <p:spPr>
          <a:xfrm>
            <a:off x="401703" y="1436912"/>
            <a:ext cx="939087" cy="2817847"/>
          </a:xfrm>
          <a:prstGeom prst="rightArrowCallou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474407" y="1516225"/>
            <a:ext cx="461665" cy="27385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>
                <a:latin typeface="+mn-ea"/>
              </a:rPr>
              <a:t>第一步 選擇</a:t>
            </a:r>
            <a:r>
              <a:rPr lang="zh-TW" altLang="en-US" dirty="0">
                <a:latin typeface="+mn-ea"/>
              </a:rPr>
              <a:t>「</a:t>
            </a:r>
            <a:r>
              <a:rPr lang="zh-TW" altLang="en-US" dirty="0" smtClean="0">
                <a:latin typeface="+mn-ea"/>
              </a:rPr>
              <a:t>團隊」功能</a:t>
            </a:r>
            <a:endParaRPr lang="zh-TW" altLang="en-US" dirty="0">
              <a:latin typeface="+mn-ea"/>
            </a:endParaRPr>
          </a:p>
        </p:txBody>
      </p:sp>
      <p:sp>
        <p:nvSpPr>
          <p:cNvPr id="13" name="向上箭號圖說文字 12"/>
          <p:cNvSpPr/>
          <p:nvPr/>
        </p:nvSpPr>
        <p:spPr>
          <a:xfrm>
            <a:off x="9790932" y="2204940"/>
            <a:ext cx="803979" cy="2730954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7787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/>
          <p:cNvSpPr txBox="1"/>
          <p:nvPr/>
        </p:nvSpPr>
        <p:spPr>
          <a:xfrm>
            <a:off x="9828254" y="2845835"/>
            <a:ext cx="738664" cy="231865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/>
              <a:t>第二步</a:t>
            </a:r>
            <a:endParaRPr lang="en-US" altLang="zh-TW" dirty="0" smtClean="0"/>
          </a:p>
          <a:p>
            <a:r>
              <a:rPr lang="zh-TW" altLang="en-US" dirty="0" smtClean="0">
                <a:latin typeface="+mn-ea"/>
              </a:rPr>
              <a:t>「</a:t>
            </a:r>
            <a:r>
              <a:rPr lang="zh-TW" altLang="en-US" dirty="0" smtClean="0"/>
              <a:t>加入或建立團隊</a:t>
            </a:r>
            <a:r>
              <a:rPr lang="zh-TW" altLang="en-US" dirty="0">
                <a:latin typeface="+mn-ea"/>
              </a:rPr>
              <a:t>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2878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建立課程</a:t>
            </a:r>
            <a:endParaRPr lang="zh-TW" altLang="en-US" dirty="0"/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850354"/>
              </p:ext>
            </p:extLst>
          </p:nvPr>
        </p:nvGraphicFramePr>
        <p:xfrm>
          <a:off x="128790" y="2204165"/>
          <a:ext cx="3721100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r:id="rId3" imgW="3720600" imgH="3974400" progId="">
                  <p:embed/>
                </p:oleObj>
              </mc:Choice>
              <mc:Fallback>
                <p:oleObj r:id="rId3" imgW="3720600" imgH="39744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8790" y="2204165"/>
                        <a:ext cx="3721100" cy="3975100"/>
                      </a:xfrm>
                      <a:prstGeom prst="rect">
                        <a:avLst/>
                      </a:prstGeom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875376"/>
              </p:ext>
            </p:extLst>
          </p:nvPr>
        </p:nvGraphicFramePr>
        <p:xfrm>
          <a:off x="4022870" y="2204165"/>
          <a:ext cx="27686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r:id="rId5" imgW="2768040" imgH="3949200" progId="">
                  <p:embed/>
                </p:oleObj>
              </mc:Choice>
              <mc:Fallback>
                <p:oleObj r:id="rId5" imgW="2768040" imgH="39492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22870" y="2204165"/>
                        <a:ext cx="2768600" cy="3949700"/>
                      </a:xfrm>
                      <a:prstGeom prst="rect">
                        <a:avLst/>
                      </a:prstGeom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128790" y="1651521"/>
            <a:ext cx="11144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chemeClr val="bg1">
                    <a:lumMod val="50000"/>
                  </a:schemeClr>
                </a:solidFill>
              </a:rPr>
              <a:t>1.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</a:rPr>
              <a:t>建立一個新的課程</a:t>
            </a:r>
            <a:r>
              <a:rPr lang="en-US" altLang="zh-TW" sz="20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</a:rPr>
              <a:t>團隊</a:t>
            </a:r>
            <a:r>
              <a:rPr lang="en-US" altLang="zh-TW" sz="2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</a:rPr>
              <a:t>              </a:t>
            </a:r>
            <a:r>
              <a:rPr lang="en-US" altLang="zh-TW" sz="2000" dirty="0" smtClean="0">
                <a:solidFill>
                  <a:schemeClr val="bg1">
                    <a:lumMod val="50000"/>
                  </a:schemeClr>
                </a:solidFill>
              </a:rPr>
              <a:t>2.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</a:rPr>
              <a:t>選擇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「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</a:rPr>
              <a:t>班級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」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</a:rPr>
              <a:t>類別           </a:t>
            </a:r>
            <a:r>
              <a:rPr lang="en-US" altLang="zh-TW" sz="2000" dirty="0" smtClean="0">
                <a:solidFill>
                  <a:schemeClr val="bg1">
                    <a:lumMod val="50000"/>
                  </a:schemeClr>
                </a:solidFill>
              </a:rPr>
              <a:t>3.</a:t>
            </a:r>
            <a:r>
              <a:rPr lang="zh-TW" altLang="en-US" sz="2000" dirty="0" smtClean="0">
                <a:solidFill>
                  <a:schemeClr val="bg1">
                    <a:lumMod val="50000"/>
                  </a:schemeClr>
                </a:solidFill>
              </a:rPr>
              <a:t>新增學生或老師進入課程</a:t>
            </a:r>
            <a:endParaRPr lang="zh-TW" alt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0" name="物件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949979"/>
              </p:ext>
            </p:extLst>
          </p:nvPr>
        </p:nvGraphicFramePr>
        <p:xfrm>
          <a:off x="6964450" y="2204165"/>
          <a:ext cx="5118100" cy="265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r:id="rId7" imgW="5117400" imgH="2653920" progId="">
                  <p:embed/>
                </p:oleObj>
              </mc:Choice>
              <mc:Fallback>
                <p:oleObj r:id="rId7" imgW="5117400" imgH="265392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64450" y="2204165"/>
                        <a:ext cx="5118100" cy="2654300"/>
                      </a:xfrm>
                      <a:prstGeom prst="rect">
                        <a:avLst/>
                      </a:prstGeom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441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管理課程</a:t>
            </a:r>
            <a:endParaRPr lang="zh-TW" altLang="en-US" dirty="0"/>
          </a:p>
        </p:txBody>
      </p:sp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187656"/>
              </p:ext>
            </p:extLst>
          </p:nvPr>
        </p:nvGraphicFramePr>
        <p:xfrm>
          <a:off x="517071" y="1934418"/>
          <a:ext cx="2781300" cy="412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r:id="rId3" imgW="2780640" imgH="4126680" progId="">
                  <p:embed/>
                </p:oleObj>
              </mc:Choice>
              <mc:Fallback>
                <p:oleObj r:id="rId3" imgW="2780640" imgH="412668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7071" y="1934418"/>
                        <a:ext cx="2781300" cy="4125913"/>
                      </a:xfrm>
                      <a:prstGeom prst="rect">
                        <a:avLst/>
                      </a:prstGeom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3650371" y="2341983"/>
            <a:ext cx="70166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課程中的成員管理，頻道管理，產生課程代碼</a:t>
            </a:r>
            <a:r>
              <a:rPr lang="en-US" altLang="zh-TW" dirty="0" smtClean="0"/>
              <a:t>(</a:t>
            </a:r>
            <a:r>
              <a:rPr lang="zh-TW" altLang="en-US" dirty="0" smtClean="0"/>
              <a:t>可用於快速加入課程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3650371" y="2807741"/>
            <a:ext cx="503214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頻道可用在學生分組，或是課程內容的</a:t>
            </a:r>
            <a:r>
              <a:rPr lang="zh-TW" altLang="en-US" dirty="0"/>
              <a:t>分章</a:t>
            </a:r>
            <a:r>
              <a:rPr lang="zh-TW" altLang="en-US" dirty="0" smtClean="0"/>
              <a:t>段落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3657600" y="3273499"/>
            <a:ext cx="48013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課程建立後，可再新增或刪去參加的師生成員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3657600" y="4339507"/>
            <a:ext cx="73404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產生課程的分享連結，可於建立後提供給學生群，由學生自行加入課程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3650371" y="4805265"/>
            <a:ext cx="68788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可將課程中的某些成員標為同個標籤，可用在分組，或各組組長</a:t>
            </a:r>
            <a:endParaRPr lang="zh-TW" altLang="en-US" dirty="0"/>
          </a:p>
        </p:txBody>
      </p:sp>
      <p:cxnSp>
        <p:nvCxnSpPr>
          <p:cNvPr id="14" name="直線單箭頭接點 13"/>
          <p:cNvCxnSpPr>
            <a:stCxn id="7" idx="1"/>
          </p:cNvCxnSpPr>
          <p:nvPr/>
        </p:nvCxnSpPr>
        <p:spPr>
          <a:xfrm flipH="1">
            <a:off x="2127380" y="2526649"/>
            <a:ext cx="1522991" cy="67261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/>
          <p:nvPr/>
        </p:nvCxnSpPr>
        <p:spPr>
          <a:xfrm flipH="1" flipV="1">
            <a:off x="2127380" y="2992407"/>
            <a:ext cx="1522991" cy="1358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/>
          <p:nvPr/>
        </p:nvCxnSpPr>
        <p:spPr>
          <a:xfrm flipH="1" flipV="1">
            <a:off x="2127380" y="3392262"/>
            <a:ext cx="1522991" cy="65887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/>
          <p:nvPr/>
        </p:nvCxnSpPr>
        <p:spPr>
          <a:xfrm flipH="1">
            <a:off x="2556588" y="4524173"/>
            <a:ext cx="1105678" cy="96410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/>
          <p:nvPr/>
        </p:nvCxnSpPr>
        <p:spPr>
          <a:xfrm flipH="1" flipV="1">
            <a:off x="2127380" y="4989931"/>
            <a:ext cx="1530221" cy="30507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48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物件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557050"/>
              </p:ext>
            </p:extLst>
          </p:nvPr>
        </p:nvGraphicFramePr>
        <p:xfrm>
          <a:off x="4065587" y="2401887"/>
          <a:ext cx="8126413" cy="445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r:id="rId3" imgW="8126640" imgH="4456800" progId="">
                  <p:embed/>
                </p:oleObj>
              </mc:Choice>
              <mc:Fallback>
                <p:oleObj r:id="rId3" imgW="8126640" imgH="445680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65587" y="2401887"/>
                        <a:ext cx="8126413" cy="4456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開始上課</a:t>
            </a:r>
            <a:endParaRPr lang="zh-TW" altLang="en-US" dirty="0"/>
          </a:p>
        </p:txBody>
      </p:sp>
      <p:grpSp>
        <p:nvGrpSpPr>
          <p:cNvPr id="8" name="群組 7"/>
          <p:cNvGrpSpPr/>
          <p:nvPr/>
        </p:nvGrpSpPr>
        <p:grpSpPr>
          <a:xfrm>
            <a:off x="506964" y="1714842"/>
            <a:ext cx="4572000" cy="1409700"/>
            <a:chOff x="506964" y="1714842"/>
            <a:chExt cx="4572000" cy="1409700"/>
          </a:xfrm>
        </p:grpSpPr>
        <p:graphicFrame>
          <p:nvGraphicFramePr>
            <p:cNvPr id="5" name="物件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27520112"/>
                </p:ext>
              </p:extLst>
            </p:nvPr>
          </p:nvGraphicFramePr>
          <p:xfrm>
            <a:off x="506964" y="1714842"/>
            <a:ext cx="4572000" cy="1409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3" r:id="rId5" imgW="4571280" imgH="1409400" progId="">
                    <p:embed/>
                  </p:oleObj>
                </mc:Choice>
                <mc:Fallback>
                  <p:oleObj r:id="rId5" imgW="4571280" imgH="1409400" progId="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06964" y="1714842"/>
                          <a:ext cx="4572000" cy="1409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圓角矩形 5"/>
            <p:cNvSpPr/>
            <p:nvPr/>
          </p:nvSpPr>
          <p:spPr>
            <a:xfrm>
              <a:off x="2764971" y="2518052"/>
              <a:ext cx="472751" cy="52251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" name="向上箭號圖說文字 6"/>
          <p:cNvSpPr/>
          <p:nvPr/>
        </p:nvSpPr>
        <p:spPr>
          <a:xfrm>
            <a:off x="2233126" y="3182082"/>
            <a:ext cx="1536439" cy="709126"/>
          </a:xfrm>
          <a:prstGeom prst="upArrowCallou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2432178" y="3474444"/>
            <a:ext cx="1156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立即開會</a:t>
            </a:r>
            <a:endParaRPr lang="zh-TW" altLang="en-US" dirty="0"/>
          </a:p>
        </p:txBody>
      </p:sp>
      <p:sp>
        <p:nvSpPr>
          <p:cNvPr id="11" name="圓角矩形 10"/>
          <p:cNvSpPr/>
          <p:nvPr/>
        </p:nvSpPr>
        <p:spPr>
          <a:xfrm>
            <a:off x="7203233" y="5533053"/>
            <a:ext cx="1651518" cy="78377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75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歡迎使用 PowerPoint</Template>
  <TotalTime>0</TotalTime>
  <Words>328</Words>
  <Application>Microsoft Office PowerPoint</Application>
  <PresentationFormat>寬螢幕</PresentationFormat>
  <Paragraphs>55</Paragraphs>
  <Slides>12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0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Microsoft JhengHei UI</vt:lpstr>
      <vt:lpstr>新細明體</vt:lpstr>
      <vt:lpstr>Arial</vt:lpstr>
      <vt:lpstr>Calibri</vt:lpstr>
      <vt:lpstr>Segoe UI</vt:lpstr>
      <vt:lpstr>Segoe UI Light</vt:lpstr>
      <vt:lpstr>WelcomeDoc</vt:lpstr>
      <vt:lpstr>Microsoft Teams</vt:lpstr>
      <vt:lpstr>課前準備</vt:lpstr>
      <vt:lpstr>微軟帳號及密碼</vt:lpstr>
      <vt:lpstr>登入Teams平台</vt:lpstr>
      <vt:lpstr>登入Teams平台(使用安裝程式)</vt:lpstr>
      <vt:lpstr>操作介面</vt:lpstr>
      <vt:lpstr>建立課程</vt:lpstr>
      <vt:lpstr>管理課程</vt:lpstr>
      <vt:lpstr>開始上課</vt:lpstr>
      <vt:lpstr>課程中的功能</vt:lpstr>
      <vt:lpstr>課後功能</vt:lpstr>
      <vt:lpstr>參考資料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2020-03-31T07:13:50Z</dcterms:created>
  <dcterms:modified xsi:type="dcterms:W3CDTF">2021-05-13T06:13:57Z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